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DFF"/>
    <a:srgbClr val="495455"/>
    <a:srgbClr val="C4B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854BA-B193-474C-ABE7-7D8C8FBFDA42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DA4FC-8034-455C-8828-F7EF1CD1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4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A49E8-968B-4182-BF69-3CD17E319F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2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6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6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1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6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5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1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69AC5-27E9-4EDF-9D37-2DAA7EAC003E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495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Flowchart: Manual Input 1"/>
          <p:cNvSpPr/>
          <p:nvPr/>
        </p:nvSpPr>
        <p:spPr>
          <a:xfrm rot="5400000">
            <a:off x="4192695" y="-2214809"/>
            <a:ext cx="2020877" cy="1040627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1 w 10000"/>
              <a:gd name="connsiteY0" fmla="*/ 115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 w 10000"/>
              <a:gd name="connsiteY4" fmla="*/ 11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51" y="115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51" y="1150"/>
                </a:lnTo>
                <a:close/>
              </a:path>
            </a:pathLst>
          </a:custGeom>
          <a:solidFill>
            <a:srgbClr val="87A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59" b="33045"/>
          <a:stretch/>
        </p:blipFill>
        <p:spPr bwMode="auto">
          <a:xfrm>
            <a:off x="686479" y="627472"/>
            <a:ext cx="2966110" cy="9585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5730" y="1977888"/>
            <a:ext cx="9246870" cy="202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4400" cap="all">
                <a:solidFill>
                  <a:schemeClr val="bg1"/>
                </a:solidFill>
                <a:latin typeface="Acumin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crossword puzzle examples for teaching intercultural curiosity</a:t>
            </a:r>
            <a:endParaRPr lang="en-US" sz="4400" cap="all" dirty="0">
              <a:solidFill>
                <a:schemeClr val="bg1"/>
              </a:solidFill>
              <a:latin typeface="Acumin Pro" panose="020B0504020202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181" y="6136674"/>
            <a:ext cx="6932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cumin Pro" panose="020B0504020202020204" pitchFamily="34" charset="77"/>
              </a:rPr>
              <a:t>Duke, S.T. (2014). </a:t>
            </a:r>
            <a:r>
              <a:rPr lang="en-US" sz="1200" i="1" dirty="0">
                <a:solidFill>
                  <a:schemeClr val="bg1"/>
                </a:solidFill>
                <a:latin typeface="Acumin Pro" panose="020B0504020202020204" pitchFamily="34" charset="77"/>
              </a:rPr>
              <a:t>Preparing to study abroad: Learning to cross cultures</a:t>
            </a:r>
            <a:r>
              <a:rPr lang="en-US" sz="1200" dirty="0">
                <a:solidFill>
                  <a:schemeClr val="bg1"/>
                </a:solidFill>
                <a:latin typeface="Acumin Pro" panose="020B0504020202020204" pitchFamily="34" charset="77"/>
              </a:rPr>
              <a:t>. Stylus Publishing. 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FA5E11-A4F9-5C47-8DCC-395B96BC5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460" y="5176554"/>
            <a:ext cx="2032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0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68" y="-109590"/>
            <a:ext cx="12187031" cy="982981"/>
            <a:chOff x="-1" y="-57176"/>
            <a:chExt cx="12187723" cy="983421"/>
          </a:xfrm>
        </p:grpSpPr>
        <p:sp>
          <p:nvSpPr>
            <p:cNvPr id="7" name="Rectangle 6"/>
            <p:cNvSpPr/>
            <p:nvPr/>
          </p:nvSpPr>
          <p:spPr>
            <a:xfrm>
              <a:off x="-1" y="11845"/>
              <a:ext cx="12187723" cy="914400"/>
            </a:xfrm>
            <a:prstGeom prst="rect">
              <a:avLst/>
            </a:prstGeom>
            <a:solidFill>
              <a:srgbClr val="495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6200000">
              <a:off x="7279485" y="-3984476"/>
              <a:ext cx="923762" cy="889271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1540 h 9540"/>
                <a:gd name="connsiteX1" fmla="*/ 9993 w 10000"/>
                <a:gd name="connsiteY1" fmla="*/ 0 h 9540"/>
                <a:gd name="connsiteX2" fmla="*/ 10000 w 10000"/>
                <a:gd name="connsiteY2" fmla="*/ 9540 h 9540"/>
                <a:gd name="connsiteX3" fmla="*/ 0 w 10000"/>
                <a:gd name="connsiteY3" fmla="*/ 9540 h 9540"/>
                <a:gd name="connsiteX4" fmla="*/ 0 w 10000"/>
                <a:gd name="connsiteY4" fmla="*/ 1540 h 9540"/>
                <a:gd name="connsiteX0" fmla="*/ 131 w 10000"/>
                <a:gd name="connsiteY0" fmla="*/ 750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1 w 10000"/>
                <a:gd name="connsiteY4" fmla="*/ 750 h 10000"/>
                <a:gd name="connsiteX0" fmla="*/ 234 w 10000"/>
                <a:gd name="connsiteY0" fmla="*/ 717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234 w 10000"/>
                <a:gd name="connsiteY4" fmla="*/ 717 h 10000"/>
                <a:gd name="connsiteX0" fmla="*/ 138 w 10000"/>
                <a:gd name="connsiteY0" fmla="*/ 828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8 w 10000"/>
                <a:gd name="connsiteY4" fmla="*/ 828 h 10000"/>
                <a:gd name="connsiteX0" fmla="*/ 12 w 10012"/>
                <a:gd name="connsiteY0" fmla="*/ 837 h 10000"/>
                <a:gd name="connsiteX1" fmla="*/ 10005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12 w 10012"/>
                <a:gd name="connsiteY4" fmla="*/ 83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2" h="10000">
                  <a:moveTo>
                    <a:pt x="12" y="837"/>
                  </a:moveTo>
                  <a:lnTo>
                    <a:pt x="10005" y="0"/>
                  </a:lnTo>
                  <a:cubicBezTo>
                    <a:pt x="10007" y="3333"/>
                    <a:pt x="10010" y="6667"/>
                    <a:pt x="10012" y="10000"/>
                  </a:cubicBezTo>
                  <a:lnTo>
                    <a:pt x="12" y="10000"/>
                  </a:lnTo>
                  <a:cubicBezTo>
                    <a:pt x="56" y="6917"/>
                    <a:pt x="-32" y="3920"/>
                    <a:pt x="12" y="837"/>
                  </a:cubicBezTo>
                  <a:close/>
                </a:path>
              </a:pathLst>
            </a:custGeom>
            <a:solidFill>
              <a:srgbClr val="87A6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659" b="33045"/>
            <a:stretch/>
          </p:blipFill>
          <p:spPr bwMode="auto">
            <a:xfrm>
              <a:off x="810198" y="147556"/>
              <a:ext cx="194500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4064342" y="-57176"/>
              <a:ext cx="8038286" cy="935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800" cap="all" dirty="0">
                  <a:solidFill>
                    <a:srgbClr val="FFFFFF"/>
                  </a:solidFill>
                  <a:effectLst/>
                  <a:latin typeface="Acumin Pro" panose="020B0504020202020204" pitchFamily="34" charset="77"/>
                  <a:ea typeface="Calibri" panose="020F0502020204030204" pitchFamily="34" charset="0"/>
                  <a:cs typeface="Times New Roman" panose="02020603050405020304" pitchFamily="18" charset="0"/>
                </a:rPr>
                <a:t>How to teach intercultural curiosity using crossword puzzles</a:t>
              </a:r>
              <a:endParaRPr lang="en-US" sz="2800" cap="all" dirty="0">
                <a:effectLst/>
                <a:latin typeface="Acumin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3E8634C-35C0-664F-A32B-83FF1D605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190" y="5257800"/>
            <a:ext cx="2032000" cy="1600200"/>
          </a:xfrm>
          <a:prstGeom prst="rect">
            <a:avLst/>
          </a:prstGeom>
        </p:spPr>
      </p:pic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47F3220E-2940-E84D-8713-CE5CADF83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582123"/>
              </p:ext>
            </p:extLst>
          </p:nvPr>
        </p:nvGraphicFramePr>
        <p:xfrm>
          <a:off x="45721" y="917040"/>
          <a:ext cx="9418320" cy="588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1517">
                  <a:extLst>
                    <a:ext uri="{9D8B030D-6E8A-4147-A177-3AD203B41FA5}">
                      <a16:colId xmlns:a16="http://schemas.microsoft.com/office/drawing/2014/main" val="1703964850"/>
                    </a:ext>
                  </a:extLst>
                </a:gridCol>
                <a:gridCol w="754937">
                  <a:extLst>
                    <a:ext uri="{9D8B030D-6E8A-4147-A177-3AD203B41FA5}">
                      <a16:colId xmlns:a16="http://schemas.microsoft.com/office/drawing/2014/main" val="3667200716"/>
                    </a:ext>
                  </a:extLst>
                </a:gridCol>
                <a:gridCol w="991866">
                  <a:extLst>
                    <a:ext uri="{9D8B030D-6E8A-4147-A177-3AD203B41FA5}">
                      <a16:colId xmlns:a16="http://schemas.microsoft.com/office/drawing/2014/main" val="760469577"/>
                    </a:ext>
                  </a:extLst>
                </a:gridCol>
              </a:tblGrid>
              <a:tr h="3266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cumin Pro" panose="020B0504020202020204" pitchFamily="34" charset="77"/>
                        </a:rPr>
                        <a:t>Attitude of Intercultural Curiosity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83155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cumin Pro" panose="020B0504020202020204" pitchFamily="34" charset="77"/>
                        </a:rPr>
                        <a:t>Topic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cumin Pro" panose="020B0504020202020204" pitchFamily="34" charset="77"/>
                        </a:rPr>
                        <a:t>Clue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cumin Pro" panose="020B0504020202020204" pitchFamily="34" charset="77"/>
                        </a:rPr>
                        <a:t>Answer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02401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1. Religious beliefs and the relationship of humans to the supernatural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3322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2. Political power and the exercise of leadership in governance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0299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Acumin Pro" panose="020B0504020202020204" pitchFamily="34" charset="77"/>
                        </a:rPr>
                        <a:t>3. Concepts of justice, fairness, punishment, and right conduct</a:t>
                      </a:r>
                    </a:p>
                  </a:txBody>
                  <a:tcPr marL="47625" marR="47625" marT="0" marB="0"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8860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4. Child raising and traditional processes of acculturation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360980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5. Economic organization and division of labor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84919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6. Rites of passage (life cycle celebrations), rituals, and ceremonies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245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7. Expression and style in the graphic and performing arts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003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8. Food preferences and rules concerning consumption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1633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9. Nonverbal communication patterns and gestures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5483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10. Concepts of humans’ place and role in the natural world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1089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11. Myths and cultural heroes to explain and commemorate core values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943870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12. Dissemination of ideas about beauty, love, truth, friendship, and loyalty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096671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13. Notions of modesty and age-appropriate dress styles and behavior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79978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14. Ideas of what time is and its relative importance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62994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15. Concerns about individual versus collective privilege and responsibility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289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cumin Pro" panose="020B0504020202020204" pitchFamily="34" charset="77"/>
                        </a:rPr>
                        <a:t>16. Definitions of gender and associated strengths, duties, and roles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5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14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968" y="-52439"/>
            <a:ext cx="12187031" cy="925830"/>
            <a:chOff x="-1" y="0"/>
            <a:chExt cx="12187723" cy="926245"/>
          </a:xfrm>
        </p:grpSpPr>
        <p:sp>
          <p:nvSpPr>
            <p:cNvPr id="5" name="Rectangle 4"/>
            <p:cNvSpPr/>
            <p:nvPr/>
          </p:nvSpPr>
          <p:spPr>
            <a:xfrm>
              <a:off x="-1" y="11845"/>
              <a:ext cx="12187723" cy="914400"/>
            </a:xfrm>
            <a:prstGeom prst="rect">
              <a:avLst/>
            </a:prstGeom>
            <a:solidFill>
              <a:srgbClr val="495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Flowchart: Manual Input 7"/>
            <p:cNvSpPr/>
            <p:nvPr/>
          </p:nvSpPr>
          <p:spPr>
            <a:xfrm rot="16200000">
              <a:off x="7279485" y="-3984476"/>
              <a:ext cx="923762" cy="889271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1540 h 9540"/>
                <a:gd name="connsiteX1" fmla="*/ 9993 w 10000"/>
                <a:gd name="connsiteY1" fmla="*/ 0 h 9540"/>
                <a:gd name="connsiteX2" fmla="*/ 10000 w 10000"/>
                <a:gd name="connsiteY2" fmla="*/ 9540 h 9540"/>
                <a:gd name="connsiteX3" fmla="*/ 0 w 10000"/>
                <a:gd name="connsiteY3" fmla="*/ 9540 h 9540"/>
                <a:gd name="connsiteX4" fmla="*/ 0 w 10000"/>
                <a:gd name="connsiteY4" fmla="*/ 1540 h 9540"/>
                <a:gd name="connsiteX0" fmla="*/ 131 w 10000"/>
                <a:gd name="connsiteY0" fmla="*/ 750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1 w 10000"/>
                <a:gd name="connsiteY4" fmla="*/ 750 h 10000"/>
                <a:gd name="connsiteX0" fmla="*/ 234 w 10000"/>
                <a:gd name="connsiteY0" fmla="*/ 717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234 w 10000"/>
                <a:gd name="connsiteY4" fmla="*/ 717 h 10000"/>
                <a:gd name="connsiteX0" fmla="*/ 138 w 10000"/>
                <a:gd name="connsiteY0" fmla="*/ 828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8 w 10000"/>
                <a:gd name="connsiteY4" fmla="*/ 828 h 10000"/>
                <a:gd name="connsiteX0" fmla="*/ 12 w 10012"/>
                <a:gd name="connsiteY0" fmla="*/ 837 h 10000"/>
                <a:gd name="connsiteX1" fmla="*/ 10005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12 w 10012"/>
                <a:gd name="connsiteY4" fmla="*/ 83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2" h="10000">
                  <a:moveTo>
                    <a:pt x="12" y="837"/>
                  </a:moveTo>
                  <a:lnTo>
                    <a:pt x="10005" y="0"/>
                  </a:lnTo>
                  <a:cubicBezTo>
                    <a:pt x="10007" y="3333"/>
                    <a:pt x="10010" y="6667"/>
                    <a:pt x="10012" y="10000"/>
                  </a:cubicBezTo>
                  <a:lnTo>
                    <a:pt x="12" y="10000"/>
                  </a:lnTo>
                  <a:cubicBezTo>
                    <a:pt x="56" y="6917"/>
                    <a:pt x="-32" y="3920"/>
                    <a:pt x="12" y="837"/>
                  </a:cubicBezTo>
                  <a:close/>
                </a:path>
              </a:pathLst>
            </a:custGeom>
            <a:solidFill>
              <a:srgbClr val="87A6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7" name="Picture 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659" b="33045"/>
            <a:stretch/>
          </p:blipFill>
          <p:spPr bwMode="auto">
            <a:xfrm>
              <a:off x="810198" y="147556"/>
              <a:ext cx="194500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9" name="Text Box 2">
            <a:extLst>
              <a:ext uri="{FF2B5EF4-FFF2-40B4-BE49-F238E27FC236}">
                <a16:creationId xmlns:a16="http://schemas.microsoft.com/office/drawing/2014/main" id="{196993AD-41C6-5B42-8243-582D78533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080" y="-109590"/>
            <a:ext cx="8037830" cy="93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cap="all" dirty="0">
                <a:solidFill>
                  <a:srgbClr val="FFFFFF"/>
                </a:solidFill>
                <a:effectLst/>
                <a:latin typeface="Acumin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How to teach intercultural curiosity using crossword puzzles</a:t>
            </a:r>
            <a:endParaRPr lang="en-US" sz="2800" cap="all" dirty="0">
              <a:effectLst/>
              <a:latin typeface="Acumin Pro" panose="020B0504020202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65B54F5F-C4AA-F947-AEF9-0B20BD06A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63123"/>
              </p:ext>
            </p:extLst>
          </p:nvPr>
        </p:nvGraphicFramePr>
        <p:xfrm>
          <a:off x="68580" y="928470"/>
          <a:ext cx="12061189" cy="588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770">
                  <a:extLst>
                    <a:ext uri="{9D8B030D-6E8A-4147-A177-3AD203B41FA5}">
                      <a16:colId xmlns:a16="http://schemas.microsoft.com/office/drawing/2014/main" val="1703964850"/>
                    </a:ext>
                  </a:extLst>
                </a:gridCol>
                <a:gridCol w="5462582">
                  <a:extLst>
                    <a:ext uri="{9D8B030D-6E8A-4147-A177-3AD203B41FA5}">
                      <a16:colId xmlns:a16="http://schemas.microsoft.com/office/drawing/2014/main" val="3667200716"/>
                    </a:ext>
                  </a:extLst>
                </a:gridCol>
                <a:gridCol w="1580837">
                  <a:extLst>
                    <a:ext uri="{9D8B030D-6E8A-4147-A177-3AD203B41FA5}">
                      <a16:colId xmlns:a16="http://schemas.microsoft.com/office/drawing/2014/main" val="760469577"/>
                    </a:ext>
                  </a:extLst>
                </a:gridCol>
              </a:tblGrid>
              <a:tr h="3266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cumin Pro" panose="020B0504020202020204" pitchFamily="34" charset="77"/>
                        </a:rPr>
                        <a:t>Attitude of Intercultural Curiosity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83155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cumin Pro" panose="020B0504020202020204" pitchFamily="34" charset="77"/>
                        </a:rPr>
                        <a:t>Topic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cumin Pro" panose="020B0504020202020204" pitchFamily="34" charset="77"/>
                        </a:rPr>
                        <a:t>Clue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cumin Pro" panose="020B0504020202020204" pitchFamily="34" charset="77"/>
                        </a:rPr>
                        <a:t>Answer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02401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Religious beliefs and the relationship of humans to the supernatural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Religion whose symbol is a cross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Christianity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3322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Political power and the exercise of leadership in governance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It is known as “the government of the people”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Democracy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0299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Acumin Pro" panose="020B0504020202020204" pitchFamily="34" charset="77"/>
                        </a:rPr>
                        <a:t>Concepts of justice, fairness, punishment, and right conduct</a:t>
                      </a:r>
                    </a:p>
                  </a:txBody>
                  <a:tcPr marL="47625" marR="47625" marT="0" marB="0"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document that contains the laws and government principles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Constitution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8860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Child raising and traditional processes of acculturation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common sacrament for children that make them part of church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Baptism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360980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Economic organization and division of labor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When products such as quinoa, avocado, maca, etc. are sent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Exportation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84919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Rites of passage (life cycle celebrations), rituals, and ceremonies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ceremony for women in their 15</a:t>
                      </a:r>
                      <a:r>
                        <a:rPr lang="en-US" sz="1200" baseline="30000" dirty="0">
                          <a:latin typeface="Acumin Pro" panose="020B0504020202020204" pitchFamily="34" charset="77"/>
                        </a:rPr>
                        <a:t>th</a:t>
                      </a:r>
                      <a:r>
                        <a:rPr lang="en-US" sz="1200" dirty="0">
                          <a:latin typeface="Acumin Pro" panose="020B0504020202020204" pitchFamily="34" charset="77"/>
                        </a:rPr>
                        <a:t> birthday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cumin Pro" panose="020B0504020202020204" pitchFamily="34" charset="77"/>
                        </a:rPr>
                        <a:t>Quinceañero</a:t>
                      </a:r>
                      <a:endParaRPr lang="en-US" sz="12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245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Expression and style in the graphic and performing arts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Traditional music popular in the central part of Peru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Huayno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003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Food preferences and rules concerning consumption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Ingredients (fruit, vegetables, etc.) that have been harvested 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Fresh food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1633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Nonverbal communication patterns and gestures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movement of hands or fingers to make something move that way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Waggle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54837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Concepts of humans’ place and role in the natural world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Many peasant follow it as a rule for receiving the earth benefits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Nature respect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10893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Myths and cultural heroes to explain and commemorate core values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The first Incan emperor known as “The one who changed the Earth”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cumin Pro" panose="020B0504020202020204" pitchFamily="34" charset="77"/>
                        </a:rPr>
                        <a:t>Pachacutec</a:t>
                      </a:r>
                      <a:endParaRPr lang="en-US" sz="1200" dirty="0">
                        <a:latin typeface="Acumin Pro" panose="020B0504020202020204" pitchFamily="34" charset="77"/>
                      </a:endParaRP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943870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Dissemination of ideas about beauty, love, truth, friendship, and loyalty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The electronic device used for watching any program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Television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096671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Notions of modesty and age-appropriate dress styles and behavior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kind of shorts for young men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Bermudas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79978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Ideas of what time is and its relative importance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A popular way to call the delays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cumin Pro" panose="020B0504020202020204" pitchFamily="34" charset="77"/>
                        </a:rPr>
                        <a:t>Peruvian time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62994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Concerns about individual versus collective privilege and responsibility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If you are proud of something and tell everybody about it, you can be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cumin Pro" panose="020B0504020202020204" pitchFamily="34" charset="77"/>
                        </a:rPr>
                        <a:t>Pretentious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28916"/>
                  </a:ext>
                </a:extLst>
              </a:tr>
              <a:tr h="32667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Definitions of gender and associated strengths, duties, and roles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cumin Pro" panose="020B0504020202020204" pitchFamily="34" charset="77"/>
                        </a:rPr>
                        <a:t>The person who sacrifices the most for the family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cumin Pro" panose="020B0504020202020204" pitchFamily="34" charset="77"/>
                        </a:rPr>
                        <a:t>Mother</a:t>
                      </a:r>
                    </a:p>
                  </a:txBody>
                  <a:tcPr>
                    <a:solidFill>
                      <a:srgbClr val="E1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5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3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968" y="-52440"/>
            <a:ext cx="12187031" cy="925831"/>
            <a:chOff x="-1" y="0"/>
            <a:chExt cx="12187723" cy="926245"/>
          </a:xfrm>
        </p:grpSpPr>
        <p:sp>
          <p:nvSpPr>
            <p:cNvPr id="7" name="Rectangle 6"/>
            <p:cNvSpPr/>
            <p:nvPr/>
          </p:nvSpPr>
          <p:spPr>
            <a:xfrm>
              <a:off x="-1" y="11845"/>
              <a:ext cx="12187723" cy="914400"/>
            </a:xfrm>
            <a:prstGeom prst="rect">
              <a:avLst/>
            </a:prstGeom>
            <a:solidFill>
              <a:srgbClr val="495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6200000">
              <a:off x="7279485" y="-3984476"/>
              <a:ext cx="923762" cy="889271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1540 h 9540"/>
                <a:gd name="connsiteX1" fmla="*/ 9993 w 10000"/>
                <a:gd name="connsiteY1" fmla="*/ 0 h 9540"/>
                <a:gd name="connsiteX2" fmla="*/ 10000 w 10000"/>
                <a:gd name="connsiteY2" fmla="*/ 9540 h 9540"/>
                <a:gd name="connsiteX3" fmla="*/ 0 w 10000"/>
                <a:gd name="connsiteY3" fmla="*/ 9540 h 9540"/>
                <a:gd name="connsiteX4" fmla="*/ 0 w 10000"/>
                <a:gd name="connsiteY4" fmla="*/ 1540 h 9540"/>
                <a:gd name="connsiteX0" fmla="*/ 131 w 10000"/>
                <a:gd name="connsiteY0" fmla="*/ 750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1 w 10000"/>
                <a:gd name="connsiteY4" fmla="*/ 750 h 10000"/>
                <a:gd name="connsiteX0" fmla="*/ 234 w 10000"/>
                <a:gd name="connsiteY0" fmla="*/ 717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234 w 10000"/>
                <a:gd name="connsiteY4" fmla="*/ 717 h 10000"/>
                <a:gd name="connsiteX0" fmla="*/ 138 w 10000"/>
                <a:gd name="connsiteY0" fmla="*/ 828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8 w 10000"/>
                <a:gd name="connsiteY4" fmla="*/ 828 h 10000"/>
                <a:gd name="connsiteX0" fmla="*/ 12 w 10012"/>
                <a:gd name="connsiteY0" fmla="*/ 837 h 10000"/>
                <a:gd name="connsiteX1" fmla="*/ 10005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12 w 10012"/>
                <a:gd name="connsiteY4" fmla="*/ 83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2" h="10000">
                  <a:moveTo>
                    <a:pt x="12" y="837"/>
                  </a:moveTo>
                  <a:lnTo>
                    <a:pt x="10005" y="0"/>
                  </a:lnTo>
                  <a:cubicBezTo>
                    <a:pt x="10007" y="3333"/>
                    <a:pt x="10010" y="6667"/>
                    <a:pt x="10012" y="10000"/>
                  </a:cubicBezTo>
                  <a:lnTo>
                    <a:pt x="12" y="10000"/>
                  </a:lnTo>
                  <a:cubicBezTo>
                    <a:pt x="56" y="6917"/>
                    <a:pt x="-32" y="3920"/>
                    <a:pt x="12" y="837"/>
                  </a:cubicBezTo>
                  <a:close/>
                </a:path>
              </a:pathLst>
            </a:custGeom>
            <a:solidFill>
              <a:srgbClr val="87A6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659" b="33045"/>
            <a:stretch/>
          </p:blipFill>
          <p:spPr bwMode="auto">
            <a:xfrm>
              <a:off x="810198" y="147556"/>
              <a:ext cx="194500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3E8634C-35C0-664F-A32B-83FF1D605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190" y="5257800"/>
            <a:ext cx="2032000" cy="1600200"/>
          </a:xfrm>
          <a:prstGeom prst="rect">
            <a:avLst/>
          </a:prstGeom>
        </p:spPr>
      </p:pic>
      <p:pic>
        <p:nvPicPr>
          <p:cNvPr id="6" name="Picture 5" descr="Image of the attitude of intercultural curiosity crossworld puzzle with answers.">
            <a:extLst>
              <a:ext uri="{FF2B5EF4-FFF2-40B4-BE49-F238E27FC236}">
                <a16:creationId xmlns:a16="http://schemas.microsoft.com/office/drawing/2014/main" id="{9BBD35E6-BB0F-B845-93B9-D38BA7C037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790" y="-41617"/>
            <a:ext cx="5417820" cy="689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4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968" y="-52440"/>
            <a:ext cx="12187031" cy="925831"/>
            <a:chOff x="-1" y="0"/>
            <a:chExt cx="12187723" cy="926245"/>
          </a:xfrm>
        </p:grpSpPr>
        <p:sp>
          <p:nvSpPr>
            <p:cNvPr id="7" name="Rectangle 6"/>
            <p:cNvSpPr/>
            <p:nvPr/>
          </p:nvSpPr>
          <p:spPr>
            <a:xfrm>
              <a:off x="-1" y="11845"/>
              <a:ext cx="12187723" cy="914400"/>
            </a:xfrm>
            <a:prstGeom prst="rect">
              <a:avLst/>
            </a:prstGeom>
            <a:solidFill>
              <a:srgbClr val="495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6200000">
              <a:off x="7279485" y="-3984476"/>
              <a:ext cx="923762" cy="889271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1540 h 9540"/>
                <a:gd name="connsiteX1" fmla="*/ 9993 w 10000"/>
                <a:gd name="connsiteY1" fmla="*/ 0 h 9540"/>
                <a:gd name="connsiteX2" fmla="*/ 10000 w 10000"/>
                <a:gd name="connsiteY2" fmla="*/ 9540 h 9540"/>
                <a:gd name="connsiteX3" fmla="*/ 0 w 10000"/>
                <a:gd name="connsiteY3" fmla="*/ 9540 h 9540"/>
                <a:gd name="connsiteX4" fmla="*/ 0 w 10000"/>
                <a:gd name="connsiteY4" fmla="*/ 1540 h 9540"/>
                <a:gd name="connsiteX0" fmla="*/ 131 w 10000"/>
                <a:gd name="connsiteY0" fmla="*/ 750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1 w 10000"/>
                <a:gd name="connsiteY4" fmla="*/ 750 h 10000"/>
                <a:gd name="connsiteX0" fmla="*/ 234 w 10000"/>
                <a:gd name="connsiteY0" fmla="*/ 717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234 w 10000"/>
                <a:gd name="connsiteY4" fmla="*/ 717 h 10000"/>
                <a:gd name="connsiteX0" fmla="*/ 138 w 10000"/>
                <a:gd name="connsiteY0" fmla="*/ 828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8 w 10000"/>
                <a:gd name="connsiteY4" fmla="*/ 828 h 10000"/>
                <a:gd name="connsiteX0" fmla="*/ 12 w 10012"/>
                <a:gd name="connsiteY0" fmla="*/ 837 h 10000"/>
                <a:gd name="connsiteX1" fmla="*/ 10005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12 w 10012"/>
                <a:gd name="connsiteY4" fmla="*/ 83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2" h="10000">
                  <a:moveTo>
                    <a:pt x="12" y="837"/>
                  </a:moveTo>
                  <a:lnTo>
                    <a:pt x="10005" y="0"/>
                  </a:lnTo>
                  <a:cubicBezTo>
                    <a:pt x="10007" y="3333"/>
                    <a:pt x="10010" y="6667"/>
                    <a:pt x="10012" y="10000"/>
                  </a:cubicBezTo>
                  <a:lnTo>
                    <a:pt x="12" y="10000"/>
                  </a:lnTo>
                  <a:cubicBezTo>
                    <a:pt x="56" y="6917"/>
                    <a:pt x="-32" y="3920"/>
                    <a:pt x="12" y="837"/>
                  </a:cubicBezTo>
                  <a:close/>
                </a:path>
              </a:pathLst>
            </a:custGeom>
            <a:solidFill>
              <a:srgbClr val="87A6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659" b="33045"/>
            <a:stretch/>
          </p:blipFill>
          <p:spPr bwMode="auto">
            <a:xfrm>
              <a:off x="810198" y="147556"/>
              <a:ext cx="194500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3E8634C-35C0-664F-A32B-83FF1D605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190" y="5257800"/>
            <a:ext cx="2032000" cy="1600200"/>
          </a:xfrm>
          <a:prstGeom prst="rect">
            <a:avLst/>
          </a:prstGeom>
        </p:spPr>
      </p:pic>
      <p:pic>
        <p:nvPicPr>
          <p:cNvPr id="5" name="Picture 4" descr="Image of a crossword puzzle with answers.">
            <a:extLst>
              <a:ext uri="{FF2B5EF4-FFF2-40B4-BE49-F238E27FC236}">
                <a16:creationId xmlns:a16="http://schemas.microsoft.com/office/drawing/2014/main" id="{C3E99E93-A07C-364C-867C-4BAB8D560F9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6" b="325"/>
          <a:stretch/>
        </p:blipFill>
        <p:spPr>
          <a:xfrm>
            <a:off x="3299790" y="-54923"/>
            <a:ext cx="5449099" cy="691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9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569</Words>
  <Application>Microsoft Macintosh PowerPoint</Application>
  <PresentationFormat>Widescreen</PresentationFormat>
  <Paragraphs>77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Acumin Pro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Alexandra E</dc:creator>
  <cp:lastModifiedBy>Patton, Kelsey Elizabeth</cp:lastModifiedBy>
  <cp:revision>20</cp:revision>
  <dcterms:created xsi:type="dcterms:W3CDTF">2018-08-27T14:09:00Z</dcterms:created>
  <dcterms:modified xsi:type="dcterms:W3CDTF">2024-08-22T20:44:20Z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2024-08-22T20:44:20Z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226716af-54b2-40c9-9489-f55a0f5a10f7</vt:lpwstr>
  </property>
  <property fmtid="{D5CDD505-2E9C-101B-9397-08002B2CF9AE}" pid="8" name="MSIP_Label_4044bd30-2ed7-4c9d-9d12-46200872a97b_ContentBits">
    <vt:lpwstr>0</vt:lpwstr>
  </property>
</Properties>
</file>